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C90"/>
    <a:srgbClr val="0987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10" cy="7201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03/10/2018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02752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03/10/2018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9165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03/10/2018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10764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03/10/2018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25967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03/10/2018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2375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03/10/2018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6802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03/10/2018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5910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03/10/2018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66074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03/10/2018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63174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03/10/2018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1481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B5874-DA7F-4A71-84F5-983ED5071794}" type="datetimeFigureOut">
              <a:rPr lang="en-GB" smtClean="0"/>
              <a:t>03/10/2018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6814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AB5874-DA7F-4A71-84F5-983ED5071794}" type="datetimeFigureOut">
              <a:rPr lang="en-GB" smtClean="0"/>
              <a:t>03/10/2018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CD4D85-DC9A-499C-BA7C-D4809FFE7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3618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054" b="22234"/>
          <a:stretch/>
        </p:blipFill>
        <p:spPr bwMode="auto">
          <a:xfrm>
            <a:off x="-7254" y="1440000"/>
            <a:ext cx="9144000" cy="18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6473371"/>
            <a:ext cx="9144000" cy="384629"/>
          </a:xfrm>
          <a:prstGeom prst="rect">
            <a:avLst/>
          </a:prstGeom>
          <a:solidFill>
            <a:srgbClr val="005C9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2625268" y="6506576"/>
            <a:ext cx="59363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Helvetica Light" pitchFamily="34" charset="0"/>
              </a:rPr>
              <a:t>To submit your abstract and to register visit: </a:t>
            </a:r>
            <a:r>
              <a:rPr lang="en-GB" sz="1400" b="1" dirty="0">
                <a:solidFill>
                  <a:schemeClr val="bg1"/>
                </a:solidFill>
                <a:latin typeface="Helvetica Light" pitchFamily="34" charset="0"/>
              </a:rPr>
              <a:t>c</a:t>
            </a:r>
            <a:r>
              <a:rPr lang="en-GB" sz="1400" b="1" dirty="0" smtClean="0">
                <a:solidFill>
                  <a:schemeClr val="bg1"/>
                </a:solidFill>
                <a:latin typeface="Helvetica Light" pitchFamily="34" charset="0"/>
              </a:rPr>
              <a:t>ell.com/symposia</a:t>
            </a:r>
            <a:endParaRPr lang="en-GB" sz="1400" b="1" dirty="0">
              <a:solidFill>
                <a:schemeClr val="bg1"/>
              </a:solidFill>
              <a:latin typeface="Helvetica Light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232325"/>
            <a:ext cx="9144000" cy="192314"/>
          </a:xfrm>
          <a:prstGeom prst="rect">
            <a:avLst/>
          </a:prstGeom>
          <a:solidFill>
            <a:srgbClr val="005C9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0" y="1299031"/>
            <a:ext cx="9144000" cy="192314"/>
          </a:xfrm>
          <a:prstGeom prst="rect">
            <a:avLst/>
          </a:prstGeom>
          <a:solidFill>
            <a:srgbClr val="005C90"/>
          </a:solidFill>
          <a:ln w="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400956" y="4842510"/>
            <a:ext cx="1856468" cy="933450"/>
          </a:xfrm>
          <a:prstGeom prst="rect">
            <a:avLst/>
          </a:prstGeom>
          <a:solidFill>
            <a:srgbClr val="005C9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/>
          <p:cNvSpPr/>
          <p:nvPr/>
        </p:nvSpPr>
        <p:spPr>
          <a:xfrm>
            <a:off x="400955" y="3595185"/>
            <a:ext cx="1856469" cy="1171126"/>
          </a:xfrm>
          <a:prstGeom prst="rect">
            <a:avLst/>
          </a:prstGeom>
          <a:solidFill>
            <a:srgbClr val="0987A4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/>
          <p:cNvSpPr txBox="1"/>
          <p:nvPr/>
        </p:nvSpPr>
        <p:spPr>
          <a:xfrm>
            <a:off x="400956" y="3637920"/>
            <a:ext cx="1856468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Helvetica Light" pitchFamily="34" charset="0"/>
              </a:rPr>
              <a:t>Abstract</a:t>
            </a:r>
          </a:p>
          <a:p>
            <a:r>
              <a:rPr lang="en-GB" sz="1400" dirty="0" smtClean="0">
                <a:solidFill>
                  <a:schemeClr val="bg1"/>
                </a:solidFill>
                <a:latin typeface="Helvetica Light" pitchFamily="34" charset="0"/>
              </a:rPr>
              <a:t>Submission</a:t>
            </a:r>
          </a:p>
          <a:p>
            <a:r>
              <a:rPr lang="en-GB" sz="1400" dirty="0" smtClean="0">
                <a:solidFill>
                  <a:schemeClr val="bg1"/>
                </a:solidFill>
                <a:latin typeface="Helvetica Light" pitchFamily="34" charset="0"/>
              </a:rPr>
              <a:t>Deadline:</a:t>
            </a:r>
          </a:p>
          <a:p>
            <a:endParaRPr lang="en-GB" sz="400" dirty="0">
              <a:solidFill>
                <a:schemeClr val="bg1"/>
              </a:solidFill>
              <a:latin typeface="Helvetica Light" pitchFamily="34" charset="0"/>
            </a:endParaRPr>
          </a:p>
          <a:p>
            <a:r>
              <a:rPr lang="en-GB" sz="1500" dirty="0">
                <a:solidFill>
                  <a:schemeClr val="bg1"/>
                </a:solidFill>
                <a:latin typeface="Helvetica Light" pitchFamily="34" charset="0"/>
              </a:rPr>
              <a:t>October 12, 2018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00956" y="4897781"/>
            <a:ext cx="1856468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Helvetica Light" pitchFamily="34" charset="0"/>
              </a:rPr>
              <a:t>Early Registration</a:t>
            </a:r>
          </a:p>
          <a:p>
            <a:r>
              <a:rPr lang="en-GB" sz="1400" dirty="0" smtClean="0">
                <a:solidFill>
                  <a:schemeClr val="bg1"/>
                </a:solidFill>
                <a:latin typeface="Helvetica Light" pitchFamily="34" charset="0"/>
              </a:rPr>
              <a:t>Deadline:</a:t>
            </a:r>
          </a:p>
          <a:p>
            <a:endParaRPr lang="en-GB" sz="400" dirty="0">
              <a:solidFill>
                <a:schemeClr val="bg1"/>
              </a:solidFill>
              <a:latin typeface="Helvetica Light" pitchFamily="34" charset="0"/>
            </a:endParaRPr>
          </a:p>
          <a:p>
            <a:r>
              <a:rPr lang="en-GB" sz="1500" dirty="0">
                <a:solidFill>
                  <a:schemeClr val="bg1"/>
                </a:solidFill>
                <a:latin typeface="Helvetica Light" pitchFamily="34" charset="0"/>
              </a:rPr>
              <a:t>January 8, 2019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352801" y="172969"/>
            <a:ext cx="36575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005C90"/>
                </a:solidFill>
                <a:latin typeface="Helvetica" pitchFamily="34" charset="0"/>
              </a:rPr>
              <a:t>Single Cells: </a:t>
            </a:r>
            <a:r>
              <a:rPr lang="en-GB" sz="2800" b="1" dirty="0" smtClean="0">
                <a:solidFill>
                  <a:srgbClr val="005C90"/>
                </a:solidFill>
                <a:latin typeface="Helvetica" pitchFamily="34" charset="0"/>
              </a:rPr>
              <a:t/>
            </a:r>
            <a:br>
              <a:rPr lang="en-GB" sz="2800" b="1" dirty="0" smtClean="0">
                <a:solidFill>
                  <a:srgbClr val="005C90"/>
                </a:solidFill>
                <a:latin typeface="Helvetica" pitchFamily="34" charset="0"/>
              </a:rPr>
            </a:br>
            <a:r>
              <a:rPr lang="en-GB" sz="1600" b="1" dirty="0" smtClean="0">
                <a:solidFill>
                  <a:srgbClr val="005C90"/>
                </a:solidFill>
                <a:latin typeface="Helvetica" pitchFamily="34" charset="0"/>
              </a:rPr>
              <a:t>Technology </a:t>
            </a:r>
            <a:r>
              <a:rPr lang="en-GB" sz="1600" b="1" dirty="0">
                <a:solidFill>
                  <a:srgbClr val="005C90"/>
                </a:solidFill>
                <a:latin typeface="Helvetica" pitchFamily="34" charset="0"/>
              </a:rPr>
              <a:t>to Biology</a:t>
            </a:r>
            <a:r>
              <a:rPr lang="en-GB" sz="1600" b="1" dirty="0" smtClean="0">
                <a:solidFill>
                  <a:srgbClr val="005C90"/>
                </a:solidFill>
                <a:latin typeface="Helvetica" pitchFamily="34" charset="0"/>
              </a:rPr>
              <a:t/>
            </a:r>
            <a:br>
              <a:rPr lang="en-GB" sz="1600" b="1" dirty="0" smtClean="0">
                <a:solidFill>
                  <a:srgbClr val="005C90"/>
                </a:solidFill>
                <a:latin typeface="Helvetica" pitchFamily="34" charset="0"/>
              </a:rPr>
            </a:br>
            <a:r>
              <a:rPr lang="en-GB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Light" pitchFamily="34" charset="0"/>
              </a:rPr>
              <a:t>February 24–26, 2019 </a:t>
            </a:r>
            <a:r>
              <a:rPr lang="en-GB" sz="1400" dirty="0" smtClean="0">
                <a:solidFill>
                  <a:srgbClr val="005C90"/>
                </a:solidFill>
                <a:latin typeface="Helvetica Light" pitchFamily="34" charset="0"/>
              </a:rPr>
              <a:t>— Singapore</a:t>
            </a:r>
          </a:p>
        </p:txBody>
      </p:sp>
      <p:pic>
        <p:nvPicPr>
          <p:cNvPr id="1026" name="Picture 2" descr="X:\elsevier\cell press\Powerpoint Slides\symposiaLogo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158"/>
          <a:stretch/>
        </p:blipFill>
        <p:spPr bwMode="auto">
          <a:xfrm>
            <a:off x="392401" y="84467"/>
            <a:ext cx="1116000" cy="1116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1" name="Straight Connector 20"/>
          <p:cNvCxnSpPr/>
          <p:nvPr/>
        </p:nvCxnSpPr>
        <p:spPr>
          <a:xfrm>
            <a:off x="0" y="1496786"/>
            <a:ext cx="914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-7254" y="3224705"/>
            <a:ext cx="914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615743" y="3539990"/>
            <a:ext cx="636823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 smtClean="0">
                <a:solidFill>
                  <a:srgbClr val="005C90"/>
                </a:solidFill>
                <a:latin typeface="Helvetica Light"/>
                <a:cs typeface="Helvetica" panose="020B0604020202020204" pitchFamily="34" charset="0"/>
              </a:rPr>
              <a:t>Speakers</a:t>
            </a:r>
            <a:r>
              <a:rPr lang="en-GB" sz="1100" b="1" dirty="0">
                <a:solidFill>
                  <a:srgbClr val="005C90"/>
                </a:solidFill>
                <a:latin typeface="Helvetica Light"/>
                <a:cs typeface="Helvetica" panose="020B0604020202020204" pitchFamily="34" charset="0"/>
              </a:rPr>
              <a:t>:</a:t>
            </a:r>
          </a:p>
          <a:p>
            <a:r>
              <a:rPr lang="en-GB" sz="11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Ido</a:t>
            </a:r>
            <a:r>
              <a:rPr lang="en-GB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 Amit</a:t>
            </a:r>
            <a:r>
              <a:rPr lang="en-GB" sz="11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, Israel</a:t>
            </a:r>
          </a:p>
          <a:p>
            <a:r>
              <a:rPr lang="en-GB" sz="11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Kok</a:t>
            </a:r>
            <a:r>
              <a:rPr lang="en-GB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 </a:t>
            </a:r>
            <a:r>
              <a:rPr lang="en-GB" sz="11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Hao</a:t>
            </a:r>
            <a:r>
              <a:rPr lang="en-GB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 Chen</a:t>
            </a:r>
            <a:r>
              <a:rPr lang="en-GB" sz="11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, Singapore</a:t>
            </a:r>
          </a:p>
          <a:p>
            <a:r>
              <a:rPr lang="en-GB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Connie Eaves</a:t>
            </a:r>
            <a:r>
              <a:rPr lang="en-GB" sz="11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, Canada</a:t>
            </a:r>
          </a:p>
          <a:p>
            <a:r>
              <a:rPr lang="en-GB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Alistair Forrest</a:t>
            </a:r>
            <a:r>
              <a:rPr lang="en-GB" sz="11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, Australia</a:t>
            </a:r>
          </a:p>
          <a:p>
            <a:r>
              <a:rPr lang="en-GB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Eileen Furlong</a:t>
            </a:r>
            <a:r>
              <a:rPr lang="en-GB" sz="11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, Germany</a:t>
            </a:r>
          </a:p>
          <a:p>
            <a:r>
              <a:rPr lang="en-GB" sz="11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Florent</a:t>
            </a:r>
            <a:r>
              <a:rPr lang="en-GB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 </a:t>
            </a:r>
            <a:r>
              <a:rPr lang="en-GB" sz="11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Ginhoux</a:t>
            </a:r>
            <a:r>
              <a:rPr lang="en-GB" sz="11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, Singapore</a:t>
            </a:r>
          </a:p>
          <a:p>
            <a:r>
              <a:rPr lang="en-GB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Young </a:t>
            </a:r>
            <a:r>
              <a:rPr lang="en-GB" sz="11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Seok</a:t>
            </a:r>
            <a:r>
              <a:rPr lang="en-GB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 </a:t>
            </a:r>
            <a:r>
              <a:rPr lang="en-GB" sz="11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Ju</a:t>
            </a:r>
            <a:r>
              <a:rPr lang="en-GB" sz="11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, Korea</a:t>
            </a:r>
          </a:p>
          <a:p>
            <a:endParaRPr lang="en-GB" sz="1100" b="1" dirty="0">
              <a:solidFill>
                <a:schemeClr val="tx1">
                  <a:lumMod val="75000"/>
                  <a:lumOff val="25000"/>
                </a:schemeClr>
              </a:solidFill>
              <a:latin typeface="Helvetica Light"/>
              <a:cs typeface="Helvetica" panose="020B0604020202020204" pitchFamily="34" charset="0"/>
            </a:endParaRPr>
          </a:p>
          <a:p>
            <a:r>
              <a:rPr lang="en-GB" sz="1100" b="1" dirty="0">
                <a:solidFill>
                  <a:srgbClr val="005C90"/>
                </a:solidFill>
                <a:latin typeface="Helvetica Light"/>
                <a:cs typeface="Helvetica" panose="020B0604020202020204" pitchFamily="34" charset="0"/>
              </a:rPr>
              <a:t/>
            </a:r>
            <a:br>
              <a:rPr lang="en-GB" sz="1100" b="1" dirty="0">
                <a:solidFill>
                  <a:srgbClr val="005C90"/>
                </a:solidFill>
                <a:latin typeface="Helvetica Light"/>
                <a:cs typeface="Helvetica" panose="020B0604020202020204" pitchFamily="34" charset="0"/>
              </a:rPr>
            </a:br>
            <a:r>
              <a:rPr lang="en-GB" sz="1100" b="1" dirty="0" smtClean="0">
                <a:solidFill>
                  <a:srgbClr val="005C90"/>
                </a:solidFill>
                <a:latin typeface="Helvetica Light"/>
                <a:cs typeface="Helvetica" panose="020B0604020202020204" pitchFamily="34" charset="0"/>
              </a:rPr>
              <a:t>Organizers:</a:t>
            </a:r>
          </a:p>
          <a:p>
            <a:r>
              <a:rPr lang="en-GB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Huck Hui Ng</a:t>
            </a:r>
            <a:r>
              <a:rPr lang="en-GB" sz="11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, A* STAR Genome Institute of Singapore  </a:t>
            </a:r>
          </a:p>
          <a:p>
            <a:r>
              <a:rPr lang="en-GB" sz="11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Shyam</a:t>
            </a:r>
            <a:r>
              <a:rPr lang="en-GB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 </a:t>
            </a:r>
            <a:r>
              <a:rPr lang="en-GB" sz="11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Prabhakar</a:t>
            </a:r>
            <a:r>
              <a:rPr lang="en-GB" sz="11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, A* STAR Genome Institute of Singapore</a:t>
            </a:r>
            <a:r>
              <a:rPr lang="en-GB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  </a:t>
            </a:r>
          </a:p>
          <a:p>
            <a:r>
              <a:rPr lang="en-GB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Robert Kruger</a:t>
            </a:r>
            <a:r>
              <a:rPr lang="en-GB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, Deputy Editor, </a:t>
            </a:r>
            <a:r>
              <a:rPr lang="en-GB" sz="11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Cell  </a:t>
            </a:r>
          </a:p>
          <a:p>
            <a:r>
              <a:rPr lang="en-GB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Matthew Pavlovich</a:t>
            </a:r>
            <a:r>
              <a:rPr lang="en-GB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,  Editor, </a:t>
            </a:r>
            <a:r>
              <a:rPr lang="en-GB" sz="11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Trends in Biotechnology </a:t>
            </a:r>
          </a:p>
          <a:p>
            <a:r>
              <a:rPr lang="en-GB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Miao-</a:t>
            </a:r>
            <a:r>
              <a:rPr lang="en-GB" sz="11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Chih</a:t>
            </a:r>
            <a:r>
              <a:rPr lang="en-GB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 Tsai</a:t>
            </a:r>
            <a:r>
              <a:rPr lang="en-GB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,  Scientific Editor, </a:t>
            </a:r>
            <a:r>
              <a:rPr lang="en-GB" sz="11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Molecular Cell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3265489" y="167640"/>
            <a:ext cx="0" cy="952500"/>
          </a:xfrm>
          <a:prstGeom prst="line">
            <a:avLst/>
          </a:prstGeom>
          <a:ln w="19050">
            <a:solidFill>
              <a:srgbClr val="005C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4801369" y="3708500"/>
            <a:ext cx="2071871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Peter </a:t>
            </a:r>
            <a:r>
              <a:rPr lang="en-GB" sz="11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Kharchenko</a:t>
            </a:r>
            <a:r>
              <a:rPr lang="en-GB" sz="11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, USA</a:t>
            </a:r>
          </a:p>
          <a:p>
            <a:r>
              <a:rPr lang="en-GB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Emma Lundberg</a:t>
            </a:r>
            <a:r>
              <a:rPr lang="en-GB" sz="11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, Sweden</a:t>
            </a:r>
          </a:p>
          <a:p>
            <a:r>
              <a:rPr lang="en-GB" sz="11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Joakim</a:t>
            </a:r>
            <a:r>
              <a:rPr lang="en-GB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 Lundeberg</a:t>
            </a:r>
            <a:r>
              <a:rPr lang="en-GB" sz="11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, Sweden</a:t>
            </a:r>
          </a:p>
          <a:p>
            <a:r>
              <a:rPr lang="en-GB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John </a:t>
            </a:r>
            <a:r>
              <a:rPr lang="en-GB" sz="11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Marioni</a:t>
            </a:r>
            <a:r>
              <a:rPr lang="en-GB" sz="11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, UK</a:t>
            </a:r>
          </a:p>
          <a:p>
            <a:r>
              <a:rPr lang="en-GB" sz="11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Woong</a:t>
            </a:r>
            <a:r>
              <a:rPr lang="en-GB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-Yang Park</a:t>
            </a:r>
            <a:r>
              <a:rPr lang="en-GB" sz="11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, Korea</a:t>
            </a:r>
          </a:p>
          <a:p>
            <a:r>
              <a:rPr lang="en-GB" sz="11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Shyam</a:t>
            </a:r>
            <a:r>
              <a:rPr lang="en-GB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 </a:t>
            </a:r>
            <a:r>
              <a:rPr lang="en-GB" sz="11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Prabhakar</a:t>
            </a:r>
            <a:r>
              <a:rPr lang="en-GB" sz="11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, </a:t>
            </a:r>
            <a:r>
              <a:rPr lang="en-GB" sz="11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Singapore</a:t>
            </a:r>
            <a:endParaRPr lang="en-GB" sz="1100" i="1" dirty="0">
              <a:solidFill>
                <a:schemeClr val="tx1">
                  <a:lumMod val="75000"/>
                  <a:lumOff val="25000"/>
                </a:schemeClr>
              </a:solidFill>
              <a:latin typeface="Helvetica Light"/>
              <a:cs typeface="Helvetica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910974" y="3718481"/>
            <a:ext cx="207300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Nikolaus</a:t>
            </a:r>
            <a:r>
              <a:rPr lang="en-GB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 </a:t>
            </a:r>
            <a:r>
              <a:rPr lang="en-GB" sz="11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Rajewsky</a:t>
            </a:r>
            <a:r>
              <a:rPr lang="en-GB" sz="11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, Germany</a:t>
            </a:r>
            <a:r>
              <a:rPr lang="en-GB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 </a:t>
            </a:r>
          </a:p>
          <a:p>
            <a:r>
              <a:rPr lang="en-GB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Rahul </a:t>
            </a:r>
            <a:r>
              <a:rPr lang="en-GB" sz="11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Satija</a:t>
            </a:r>
            <a:r>
              <a:rPr lang="en-GB" sz="11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, USA</a:t>
            </a:r>
          </a:p>
          <a:p>
            <a:r>
              <a:rPr lang="en-GB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Jay Shin</a:t>
            </a:r>
            <a:r>
              <a:rPr lang="en-GB" sz="11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, Japan</a:t>
            </a:r>
          </a:p>
          <a:p>
            <a:r>
              <a:rPr lang="en-GB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Fuchou Tang</a:t>
            </a:r>
            <a:r>
              <a:rPr lang="en-GB" sz="11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, China</a:t>
            </a:r>
          </a:p>
          <a:p>
            <a:r>
              <a:rPr lang="en-GB" sz="11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Bosiljka</a:t>
            </a:r>
            <a:r>
              <a:rPr lang="en-GB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 </a:t>
            </a:r>
            <a:r>
              <a:rPr lang="en-GB" sz="11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Tasic</a:t>
            </a:r>
            <a:r>
              <a:rPr lang="en-GB" sz="11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, USA</a:t>
            </a:r>
          </a:p>
          <a:p>
            <a:r>
              <a:rPr lang="en-GB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Fabian </a:t>
            </a:r>
            <a:r>
              <a:rPr lang="en-GB" sz="11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Theis</a:t>
            </a:r>
            <a:r>
              <a:rPr lang="en-GB" sz="11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, Germany</a:t>
            </a:r>
          </a:p>
          <a:p>
            <a:r>
              <a:rPr lang="en-GB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Fiona </a:t>
            </a:r>
            <a:r>
              <a:rPr lang="en-GB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Watt</a:t>
            </a:r>
            <a:r>
              <a:rPr lang="en-GB" sz="11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/>
                <a:cs typeface="Helvetica" panose="020B0604020202020204" pitchFamily="34" charset="0"/>
              </a:rPr>
              <a:t>, UK 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273227"/>
            <a:ext cx="1504951" cy="748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4978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</TotalTime>
  <Words>113</Words>
  <Application>Microsoft Office PowerPoint</Application>
  <PresentationFormat>On-screen Show (4:3)</PresentationFormat>
  <Paragraphs>39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Helvetica</vt:lpstr>
      <vt:lpstr>Helvetica Light</vt:lpstr>
      <vt:lpstr>Office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Neil</dc:creator>
  <cp:lastModifiedBy>Lucy Collister</cp:lastModifiedBy>
  <cp:revision>34</cp:revision>
  <dcterms:created xsi:type="dcterms:W3CDTF">2014-01-17T12:04:21Z</dcterms:created>
  <dcterms:modified xsi:type="dcterms:W3CDTF">2018-10-03T12:09:05Z</dcterms:modified>
</cp:coreProperties>
</file>