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C"/>
    <a:srgbClr val="005C90"/>
    <a:srgbClr val="098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3288" autoAdjust="0"/>
  </p:normalViewPr>
  <p:slideViewPr>
    <p:cSldViewPr snapToGrid="0">
      <p:cViewPr varScale="1">
        <p:scale>
          <a:sx n="118" d="100"/>
          <a:sy n="118" d="100"/>
        </p:scale>
        <p:origin x="15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4DE97-5F0D-42B5-8D7E-D40D45A3AA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D2183-7BD3-4082-B1E0-69A9F3DDF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0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D2183-7BD3-4082-B1E0-69A9F3DDF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6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7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8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1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6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9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7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0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1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0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1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B5874-DA7F-4A71-84F5-983ED507179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61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with a large building&#10;&#10;AI-generated content may be incorrect.">
            <a:extLst>
              <a:ext uri="{FF2B5EF4-FFF2-40B4-BE49-F238E27FC236}">
                <a16:creationId xmlns:a16="http://schemas.microsoft.com/office/drawing/2014/main" id="{FE708D89-5792-5B77-BDE5-06FEFF4B1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-5909" b="11024"/>
          <a:stretch>
            <a:fillRect/>
          </a:stretch>
        </p:blipFill>
        <p:spPr>
          <a:xfrm>
            <a:off x="7399090" y="327180"/>
            <a:ext cx="4411308" cy="28086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10780C-5B0A-ECCE-07D9-95C69541AA84}"/>
              </a:ext>
            </a:extLst>
          </p:cNvPr>
          <p:cNvSpPr/>
          <p:nvPr/>
        </p:nvSpPr>
        <p:spPr>
          <a:xfrm>
            <a:off x="0" y="-1"/>
            <a:ext cx="12191998" cy="1277029"/>
          </a:xfrm>
          <a:prstGeom prst="rect">
            <a:avLst/>
          </a:prstGeom>
          <a:solidFill>
            <a:srgbClr val="007DB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1600" y="1418315"/>
            <a:ext cx="6733763" cy="1681316"/>
          </a:xfrm>
          <a:prstGeom prst="rect">
            <a:avLst/>
          </a:prstGeom>
          <a:noFill/>
        </p:spPr>
        <p:txBody>
          <a:bodyPr wrap="square" lIns="0" tIns="72000" rIns="0" bIns="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b="1" spc="-20" dirty="0">
                <a:solidFill>
                  <a:srgbClr val="007DB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Decoding cellular complexity: </a:t>
            </a:r>
            <a:br>
              <a:rPr lang="en-US" sz="3000" b="1" spc="-20" dirty="0">
                <a:solidFill>
                  <a:srgbClr val="007DB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000" b="1" spc="-20" dirty="0">
                <a:solidFill>
                  <a:srgbClr val="007DB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Single cell biology in the era of AI </a:t>
            </a:r>
          </a:p>
          <a:p>
            <a:pPr>
              <a:spcAft>
                <a:spcPts val="600"/>
              </a:spcAft>
            </a:pPr>
            <a:r>
              <a:rPr lang="en-US" spc="-2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 partnership with Helmholtz Munich </a:t>
            </a:r>
          </a:p>
          <a:p>
            <a:r>
              <a:rPr lang="en-US" sz="2200" spc="-20" dirty="0">
                <a:solidFill>
                  <a:srgbClr val="333F4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December 2–4, 2026 </a:t>
            </a:r>
            <a:r>
              <a:rPr lang="en-US" sz="2200" spc="-20" dirty="0">
                <a:solidFill>
                  <a:srgbClr val="007DBC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— Munich, Germany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A0C6E-C75B-5370-2EB1-5E61035FF4D0}"/>
              </a:ext>
            </a:extLst>
          </p:cNvPr>
          <p:cNvSpPr txBox="1"/>
          <p:nvPr/>
        </p:nvSpPr>
        <p:spPr>
          <a:xfrm>
            <a:off x="7218310" y="4374197"/>
            <a:ext cx="4596430" cy="4594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400" spc="-2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Early registration discount deadline: </a:t>
            </a:r>
            <a:r>
              <a:rPr lang="en-GB" sz="1400" spc="-20" dirty="0">
                <a:solidFill>
                  <a:srgbClr val="007DBC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September 25, 2026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81600" y="3418367"/>
            <a:ext cx="11428798" cy="0"/>
          </a:xfrm>
          <a:prstGeom prst="line">
            <a:avLst/>
          </a:prstGeom>
          <a:ln w="127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782E2C-52A1-079C-5269-990D4869F466}"/>
              </a:ext>
            </a:extLst>
          </p:cNvPr>
          <p:cNvSpPr txBox="1"/>
          <p:nvPr/>
        </p:nvSpPr>
        <p:spPr>
          <a:xfrm>
            <a:off x="377260" y="3679153"/>
            <a:ext cx="7021830" cy="2898389"/>
          </a:xfrm>
          <a:prstGeom prst="rect">
            <a:avLst/>
          </a:prstGeom>
          <a:noFill/>
        </p:spPr>
        <p:txBody>
          <a:bodyPr wrap="square" lIns="0" tIns="0" rIns="0" bIns="0" numCol="2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 sz="1150" b="1" dirty="0">
                <a:solidFill>
                  <a:srgbClr val="007DBC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Speakers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Ido Amit,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Israel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Paolo Casale,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Germany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Theodore Alexandrov,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USA</a:t>
            </a:r>
          </a:p>
          <a:p>
            <a:pPr>
              <a:spcAft>
                <a:spcPts val="100"/>
              </a:spcAft>
            </a:pPr>
            <a:r>
              <a:rPr lang="en-GB" sz="115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Jinmiao</a:t>
            </a: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Chen,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Singapore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Tiannan Guo,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China</a:t>
            </a:r>
            <a:endParaRPr lang="en-GB" sz="115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spcAft>
                <a:spcPts val="100"/>
              </a:spcAft>
            </a:pPr>
            <a:r>
              <a:rPr lang="en-GB" sz="115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Muzlifah</a:t>
            </a: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GB" sz="115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Haniffa</a:t>
            </a: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UK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Hae Kyung </a:t>
            </a:r>
            <a:r>
              <a:rPr lang="en-GB" sz="115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Im</a:t>
            </a: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USA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Sten Linnarsson,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Sweden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Mo </a:t>
            </a:r>
            <a:r>
              <a:rPr lang="en-GB" sz="115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Lotfollahi</a:t>
            </a: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UK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Matthias Mann,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Germany</a:t>
            </a:r>
            <a:b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Andreas Moor,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ETH Zurich, Switzerland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Dana Pe’er,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USA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Rahul Satija,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USA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Sydney Shaffer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USA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Liran </a:t>
            </a:r>
            <a:r>
              <a:rPr lang="en-GB" sz="115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Shlush</a:t>
            </a: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Israel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Ewa Szczurek,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Germany</a:t>
            </a:r>
          </a:p>
          <a:p>
            <a:pPr>
              <a:spcAft>
                <a:spcPts val="100"/>
              </a:spcAft>
            </a:pPr>
            <a:r>
              <a:rPr lang="en-GB" sz="115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Kikuë</a:t>
            </a: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Tachibana,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Germany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Caroline Uhler,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USA</a:t>
            </a:r>
          </a:p>
          <a:p>
            <a:pPr>
              <a:spcAft>
                <a:spcPts val="1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Xun Xu,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China</a:t>
            </a:r>
          </a:p>
          <a:p>
            <a:pPr>
              <a:spcAft>
                <a:spcPts val="9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Judith Zaugg,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Switzerland</a:t>
            </a:r>
          </a:p>
          <a:p>
            <a:pPr>
              <a:spcAft>
                <a:spcPts val="600"/>
              </a:spcAft>
            </a:pPr>
            <a:r>
              <a:rPr lang="en-GB" sz="1150" dirty="0">
                <a:solidFill>
                  <a:srgbClr val="007DBC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Organizers</a:t>
            </a:r>
          </a:p>
          <a:p>
            <a:pPr>
              <a:spcAft>
                <a:spcPts val="2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Carsten Marr,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Helmholtz Munich, Germany</a:t>
            </a:r>
          </a:p>
          <a:p>
            <a:pPr>
              <a:spcAft>
                <a:spcPts val="2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Fabian Theis,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Helmholtz Munich, Germany</a:t>
            </a:r>
          </a:p>
          <a:p>
            <a:pPr>
              <a:spcAft>
                <a:spcPts val="2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Barbara </a:t>
            </a:r>
            <a:r>
              <a:rPr lang="en-GB" sz="115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Treutlein</a:t>
            </a: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ETH Zurich, Switzerland</a:t>
            </a:r>
          </a:p>
          <a:p>
            <a:pPr>
              <a:spcAft>
                <a:spcPts val="2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Bernadett Gaál,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Editor-in-chief, </a:t>
            </a:r>
            <a:r>
              <a:rPr lang="en-GB" sz="1150" i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Cell Systems</a:t>
            </a:r>
          </a:p>
          <a:p>
            <a:pPr>
              <a:spcAft>
                <a:spcPts val="200"/>
              </a:spcAft>
            </a:pPr>
            <a:r>
              <a:rPr lang="en-GB" sz="115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Judith Nicholson,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Scientific editor, </a:t>
            </a:r>
            <a:r>
              <a:rPr lang="en-GB" sz="1150" i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Cell </a:t>
            </a:r>
            <a:br>
              <a:rPr lang="en-GB" sz="1150" i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GB" sz="1150" i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Genomics </a:t>
            </a:r>
            <a:r>
              <a:rPr lang="en-GB" sz="115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and Consulting editor, </a:t>
            </a:r>
            <a:r>
              <a:rPr lang="en-GB" sz="1150" i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Cell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E096E98-E37C-F110-7F58-6E6521AED1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600" y="318734"/>
            <a:ext cx="1997214" cy="6395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CE867F6-D6A9-1109-E42B-53133A74902A}"/>
              </a:ext>
            </a:extLst>
          </p:cNvPr>
          <p:cNvSpPr txBox="1"/>
          <p:nvPr/>
        </p:nvSpPr>
        <p:spPr>
          <a:xfrm>
            <a:off x="7392052" y="6220651"/>
            <a:ext cx="3408451" cy="3514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r>
              <a:rPr lang="en-GB" sz="1400" dirty="0">
                <a:solidFill>
                  <a:srgbClr val="007DBC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cell-</a:t>
            </a:r>
            <a:r>
              <a:rPr lang="en-GB" sz="1400" dirty="0" err="1">
                <a:solidFill>
                  <a:srgbClr val="007DBC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symposia.com</a:t>
            </a:r>
            <a:r>
              <a:rPr lang="en-GB" sz="1400" dirty="0">
                <a:solidFill>
                  <a:srgbClr val="007DBC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/single-cell-biology-2026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F73451-9145-B932-A9AC-265C79A8DB76}"/>
              </a:ext>
            </a:extLst>
          </p:cNvPr>
          <p:cNvSpPr txBox="1"/>
          <p:nvPr/>
        </p:nvSpPr>
        <p:spPr>
          <a:xfrm>
            <a:off x="7392052" y="3922166"/>
            <a:ext cx="4422688" cy="4594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400" spc="-2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Abstract submission deadline: </a:t>
            </a:r>
            <a:r>
              <a:rPr lang="en-GB" sz="1400" spc="-20" dirty="0">
                <a:solidFill>
                  <a:srgbClr val="007DBC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July 17,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D1B22-8730-0AFE-E7AC-157677BEC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9575" y="5647231"/>
            <a:ext cx="952088" cy="952088"/>
          </a:xfrm>
          <a:prstGeom prst="rect">
            <a:avLst/>
          </a:prstGeom>
        </p:spPr>
      </p:pic>
      <p:pic>
        <p:nvPicPr>
          <p:cNvPr id="4" name="Picture 3" descr="A black and white sign with white letters&#10;&#10;AI-generated content may be incorrect.">
            <a:extLst>
              <a:ext uri="{FF2B5EF4-FFF2-40B4-BE49-F238E27FC236}">
                <a16:creationId xmlns:a16="http://schemas.microsoft.com/office/drawing/2014/main" id="{745DFEB8-5711-73B7-4F0B-F83CC73C2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369245"/>
            <a:ext cx="1588712" cy="5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178</Words>
  <Application>Microsoft Macintosh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 Neue</vt:lpstr>
      <vt:lpstr>Helvetica Neue Light</vt:lpstr>
      <vt:lpstr>Helvetica Neue Medium</vt:lpstr>
      <vt:lpstr>Helvetica Neue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</dc:creator>
  <cp:lastModifiedBy>Neil Coleman</cp:lastModifiedBy>
  <cp:revision>87</cp:revision>
  <dcterms:created xsi:type="dcterms:W3CDTF">2014-01-17T12:04:21Z</dcterms:created>
  <dcterms:modified xsi:type="dcterms:W3CDTF">2026-03-18T10:31:43Z</dcterms:modified>
</cp:coreProperties>
</file>