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90"/>
    <a:srgbClr val="0987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275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165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07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596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375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80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91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60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317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48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814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B5874-DA7F-4A71-84F5-983ED5071794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618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00" b="20582"/>
          <a:stretch/>
        </p:blipFill>
        <p:spPr bwMode="auto">
          <a:xfrm>
            <a:off x="0" y="1438685"/>
            <a:ext cx="9144000" cy="1657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6473371"/>
            <a:ext cx="9144000" cy="384629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2625268" y="6506576"/>
            <a:ext cx="593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To submit your abstract and to register visit: </a:t>
            </a:r>
            <a:r>
              <a:rPr lang="en-GB" sz="1400" b="1" dirty="0">
                <a:solidFill>
                  <a:schemeClr val="bg1"/>
                </a:solidFill>
                <a:latin typeface="Helvetica Light" pitchFamily="34" charset="0"/>
              </a:rPr>
              <a:t>c</a:t>
            </a:r>
            <a:r>
              <a:rPr lang="en-GB" sz="1400" b="1" dirty="0" smtClean="0">
                <a:solidFill>
                  <a:schemeClr val="bg1"/>
                </a:solidFill>
                <a:latin typeface="Helvetica Light" pitchFamily="34" charset="0"/>
              </a:rPr>
              <a:t>ell.com/symposia</a:t>
            </a:r>
            <a:endParaRPr lang="en-GB" sz="1400" b="1" dirty="0">
              <a:solidFill>
                <a:schemeClr val="bg1"/>
              </a:solidFill>
              <a:latin typeface="Helvetica Light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018965"/>
            <a:ext cx="9144000" cy="192314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1299031"/>
            <a:ext cx="9144000" cy="192314"/>
          </a:xfrm>
          <a:prstGeom prst="rect">
            <a:avLst/>
          </a:prstGeom>
          <a:solidFill>
            <a:srgbClr val="005C90"/>
          </a:solidFill>
          <a:ln w="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400956" y="4629149"/>
            <a:ext cx="1591617" cy="993729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400956" y="3381825"/>
            <a:ext cx="1591617" cy="1171126"/>
          </a:xfrm>
          <a:prstGeom prst="rect">
            <a:avLst/>
          </a:prstGeom>
          <a:solidFill>
            <a:srgbClr val="0987A4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400956" y="3424560"/>
            <a:ext cx="185646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Extended Abstract</a:t>
            </a:r>
            <a:endParaRPr lang="en-GB" sz="1400" dirty="0" smtClean="0">
              <a:solidFill>
                <a:schemeClr val="bg1"/>
              </a:solidFill>
              <a:latin typeface="Helvetica Light" pitchFamily="34" charset="0"/>
            </a:endParaRPr>
          </a:p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Submission</a:t>
            </a:r>
          </a:p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Deadline:</a:t>
            </a:r>
          </a:p>
          <a:p>
            <a:endParaRPr lang="en-GB" sz="400" dirty="0">
              <a:solidFill>
                <a:schemeClr val="bg1"/>
              </a:solidFill>
              <a:latin typeface="Helvetica Light" pitchFamily="34" charset="0"/>
            </a:endParaRPr>
          </a:p>
          <a:p>
            <a:r>
              <a:rPr lang="en-GB" sz="1500" dirty="0">
                <a:solidFill>
                  <a:schemeClr val="bg1"/>
                </a:solidFill>
                <a:latin typeface="Helvetica Light" pitchFamily="34" charset="0"/>
              </a:rPr>
              <a:t>May </a:t>
            </a:r>
            <a:r>
              <a:rPr lang="en-GB" sz="1500" dirty="0" smtClean="0">
                <a:solidFill>
                  <a:schemeClr val="bg1"/>
                </a:solidFill>
                <a:latin typeface="Helvetica Light" pitchFamily="34" charset="0"/>
              </a:rPr>
              <a:t>24, </a:t>
            </a:r>
            <a:r>
              <a:rPr lang="en-GB" sz="1500" dirty="0">
                <a:solidFill>
                  <a:schemeClr val="bg1"/>
                </a:solidFill>
                <a:latin typeface="Helvetica Light" pitchFamily="34" charset="0"/>
              </a:rPr>
              <a:t>2019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0956" y="4684421"/>
            <a:ext cx="1591617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Early Registration</a:t>
            </a:r>
          </a:p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Deadline:</a:t>
            </a:r>
          </a:p>
          <a:p>
            <a:endParaRPr lang="en-GB" sz="400" dirty="0">
              <a:solidFill>
                <a:schemeClr val="bg1"/>
              </a:solidFill>
              <a:latin typeface="Helvetica Light" pitchFamily="34" charset="0"/>
            </a:endParaRPr>
          </a:p>
          <a:p>
            <a:r>
              <a:rPr lang="en-GB" sz="1500" dirty="0">
                <a:solidFill>
                  <a:schemeClr val="bg1"/>
                </a:solidFill>
                <a:latin typeface="Helvetica Light" pitchFamily="34" charset="0"/>
              </a:rPr>
              <a:t>June </a:t>
            </a:r>
            <a:r>
              <a:rPr lang="en-GB" sz="1500" dirty="0" smtClean="0">
                <a:solidFill>
                  <a:schemeClr val="bg1"/>
                </a:solidFill>
                <a:latin typeface="Helvetica Light" pitchFamily="34" charset="0"/>
              </a:rPr>
              <a:t>21, </a:t>
            </a:r>
            <a:r>
              <a:rPr lang="en-GB" sz="1500" dirty="0">
                <a:solidFill>
                  <a:schemeClr val="bg1"/>
                </a:solidFill>
                <a:latin typeface="Helvetica Light" pitchFamily="34" charset="0"/>
              </a:rPr>
              <a:t>2019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85263" y="288115"/>
            <a:ext cx="7202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5C90"/>
                </a:solidFill>
                <a:latin typeface="Helvetica" pitchFamily="34" charset="0"/>
              </a:rPr>
              <a:t>Engineering Organoids and Organs</a:t>
            </a:r>
            <a:r>
              <a:rPr lang="en-GB" sz="2800" b="1" dirty="0" smtClean="0">
                <a:solidFill>
                  <a:srgbClr val="005C90"/>
                </a:solidFill>
                <a:latin typeface="Helvetica" pitchFamily="34" charset="0"/>
              </a:rPr>
              <a:t/>
            </a:r>
            <a:br>
              <a:rPr lang="en-GB" sz="2800" b="1" dirty="0" smtClean="0">
                <a:solidFill>
                  <a:srgbClr val="005C90"/>
                </a:solidFill>
                <a:latin typeface="Helvetica" pitchFamily="34" charset="0"/>
              </a:rPr>
            </a:b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itchFamily="34" charset="0"/>
              </a:rPr>
              <a:t>August 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itchFamily="34" charset="0"/>
              </a:rPr>
              <a:t>25–27, 2019 </a:t>
            </a:r>
            <a:r>
              <a:rPr lang="en-GB" sz="1600" dirty="0" smtClean="0">
                <a:solidFill>
                  <a:srgbClr val="005C90"/>
                </a:solidFill>
                <a:latin typeface="Helvetica Light" pitchFamily="34" charset="0"/>
              </a:rPr>
              <a:t>— Paradise Point, San Diego, USA</a:t>
            </a:r>
          </a:p>
        </p:txBody>
      </p:sp>
      <p:pic>
        <p:nvPicPr>
          <p:cNvPr id="1026" name="Picture 2" descr="X:\elsevier\cell press\Powerpoint Slides\symposiaLogo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58"/>
          <a:stretch/>
        </p:blipFill>
        <p:spPr bwMode="auto">
          <a:xfrm>
            <a:off x="987925" y="101604"/>
            <a:ext cx="1116000" cy="111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Straight Connector 20"/>
          <p:cNvCxnSpPr/>
          <p:nvPr/>
        </p:nvCxnSpPr>
        <p:spPr>
          <a:xfrm>
            <a:off x="0" y="1496786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-7254" y="3018965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442949" y="3326630"/>
            <a:ext cx="654103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>Speakers</a:t>
            </a:r>
            <a:r>
              <a:rPr lang="en-GB" sz="1200" b="1" dirty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>:</a:t>
            </a:r>
          </a:p>
          <a:p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Hans </a:t>
            </a:r>
            <a:r>
              <a:rPr lang="en-GB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Clevers</a:t>
            </a:r>
            <a:r>
              <a:rPr lang="en-GB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The </a:t>
            </a: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Netherlands</a:t>
            </a:r>
          </a:p>
          <a:p>
            <a:r>
              <a:rPr lang="en-GB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Fred Gage</a:t>
            </a:r>
            <a:r>
              <a:rPr lang="en-GB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USA</a:t>
            </a:r>
            <a:endParaRPr lang="en-GB" sz="1200" i="1" dirty="0">
              <a:solidFill>
                <a:schemeClr val="tx1">
                  <a:lumMod val="75000"/>
                  <a:lumOff val="25000"/>
                </a:schemeClr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Penney Gilbert</a:t>
            </a:r>
            <a:r>
              <a:rPr lang="en-GB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Canada</a:t>
            </a:r>
            <a:endParaRPr lang="en-GB" sz="1200" b="1" dirty="0">
              <a:solidFill>
                <a:schemeClr val="tx1">
                  <a:lumMod val="75000"/>
                  <a:lumOff val="25000"/>
                </a:schemeClr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Tracy </a:t>
            </a:r>
            <a:r>
              <a:rPr lang="en-GB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Grikscheit</a:t>
            </a:r>
            <a:r>
              <a:rPr lang="en-GB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USA</a:t>
            </a:r>
            <a:endParaRPr lang="en-GB" sz="1200" b="1" dirty="0">
              <a:solidFill>
                <a:schemeClr val="tx1">
                  <a:lumMod val="75000"/>
                  <a:lumOff val="25000"/>
                </a:schemeClr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Juan </a:t>
            </a:r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Carlos </a:t>
            </a:r>
            <a:r>
              <a:rPr lang="en-GB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Izpisua</a:t>
            </a:r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 </a:t>
            </a:r>
            <a:r>
              <a:rPr lang="en-GB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Belmonte</a:t>
            </a:r>
            <a:r>
              <a:rPr lang="en-GB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</a:t>
            </a:r>
            <a:r>
              <a:rPr lang="en-GB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/>
            </a:r>
            <a:br>
              <a:rPr lang="en-GB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</a:br>
            <a:r>
              <a:rPr lang="en-GB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USA</a:t>
            </a:r>
            <a:endParaRPr lang="en-GB" sz="1200" b="1" dirty="0">
              <a:solidFill>
                <a:schemeClr val="tx1">
                  <a:lumMod val="75000"/>
                  <a:lumOff val="25000"/>
                </a:schemeClr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Rudolf </a:t>
            </a:r>
            <a:r>
              <a:rPr lang="en-GB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Jaenisch</a:t>
            </a:r>
            <a:r>
              <a:rPr lang="en-GB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USA</a:t>
            </a:r>
            <a:endParaRPr lang="en-GB" sz="1200" b="1" dirty="0">
              <a:solidFill>
                <a:schemeClr val="tx1">
                  <a:lumMod val="75000"/>
                  <a:lumOff val="25000"/>
                </a:schemeClr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Jürgen </a:t>
            </a:r>
            <a:r>
              <a:rPr lang="en-GB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Knoblich</a:t>
            </a: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Austria</a:t>
            </a:r>
          </a:p>
          <a:p>
            <a:r>
              <a:rPr lang="en-GB" sz="1200" b="1" dirty="0" smtClean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/>
            </a:r>
            <a:br>
              <a:rPr lang="en-GB" sz="1200" b="1" dirty="0" smtClean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</a:br>
            <a:r>
              <a:rPr lang="en-GB" sz="1200" b="1" dirty="0" smtClean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>Organizers:</a:t>
            </a:r>
          </a:p>
          <a:p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Hans </a:t>
            </a:r>
            <a:r>
              <a:rPr lang="en-GB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Clevers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</a:t>
            </a:r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 </a:t>
            </a:r>
            <a:r>
              <a:rPr lang="en-GB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Hubrecht</a:t>
            </a: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 Institute for Developmental Biology and Stem Cell Research, </a:t>
            </a:r>
            <a:r>
              <a:rPr lang="en-GB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/>
            </a:r>
            <a:br>
              <a:rPr lang="en-GB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</a:br>
            <a:r>
              <a:rPr lang="en-GB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The </a:t>
            </a: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Netherlands</a:t>
            </a:r>
          </a:p>
          <a:p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Juan Carlos </a:t>
            </a:r>
            <a:r>
              <a:rPr lang="en-GB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Izpisua</a:t>
            </a:r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 Belmonte</a:t>
            </a: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Salk Institute, USA</a:t>
            </a:r>
          </a:p>
          <a:p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Sri Devi </a:t>
            </a:r>
            <a:r>
              <a:rPr lang="en-GB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Narasimhan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Senior Scientific Editor, </a:t>
            </a: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Cell</a:t>
            </a:r>
          </a:p>
          <a:p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Anh Nguyen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Scientific Editor, </a:t>
            </a: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Cell Stem Cell</a:t>
            </a:r>
            <a:endParaRPr lang="en-GB" sz="1200" i="1" dirty="0">
              <a:solidFill>
                <a:srgbClr val="005C90"/>
              </a:solidFill>
              <a:latin typeface="Helvetica Light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259649" y="167640"/>
            <a:ext cx="0" cy="952500"/>
          </a:xfrm>
          <a:prstGeom prst="line">
            <a:avLst/>
          </a:prstGeom>
          <a:ln w="19050">
            <a:solidFill>
              <a:srgbClr val="005C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801369" y="3495140"/>
            <a:ext cx="20718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Madeline Lancaster</a:t>
            </a:r>
            <a:r>
              <a:rPr lang="en-GB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UK</a:t>
            </a:r>
            <a:endParaRPr lang="en-GB" sz="1200" b="1" dirty="0">
              <a:solidFill>
                <a:schemeClr val="tx1">
                  <a:lumMod val="75000"/>
                  <a:lumOff val="25000"/>
                </a:schemeClr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Wendell </a:t>
            </a:r>
            <a:r>
              <a:rPr lang="en-GB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Lim</a:t>
            </a:r>
            <a:r>
              <a:rPr lang="en-GB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USA</a:t>
            </a:r>
            <a:endParaRPr lang="en-GB" sz="1200" b="1" dirty="0">
              <a:solidFill>
                <a:schemeClr val="tx1">
                  <a:lumMod val="75000"/>
                  <a:lumOff val="25000"/>
                </a:schemeClr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Melissa </a:t>
            </a:r>
            <a:r>
              <a:rPr lang="en-GB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Little</a:t>
            </a:r>
            <a:r>
              <a:rPr lang="en-GB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Australia</a:t>
            </a:r>
            <a:endParaRPr lang="en-GB" sz="1200" i="1" dirty="0">
              <a:solidFill>
                <a:schemeClr val="tx1">
                  <a:lumMod val="75000"/>
                  <a:lumOff val="25000"/>
                </a:schemeClr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Matthias </a:t>
            </a:r>
            <a:r>
              <a:rPr lang="en-GB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Lutolf</a:t>
            </a:r>
            <a:r>
              <a:rPr lang="en-GB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Switzerland</a:t>
            </a:r>
            <a:endParaRPr lang="en-GB" sz="1200" i="1" dirty="0">
              <a:solidFill>
                <a:schemeClr val="tx1">
                  <a:lumMod val="75000"/>
                  <a:lumOff val="25000"/>
                </a:schemeClr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Guo</a:t>
            </a:r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-Li </a:t>
            </a:r>
            <a:r>
              <a:rPr lang="en-GB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Ming</a:t>
            </a:r>
            <a:r>
              <a:rPr lang="en-GB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USA</a:t>
            </a:r>
            <a:endParaRPr lang="en-GB" sz="1200" b="1" dirty="0">
              <a:solidFill>
                <a:schemeClr val="tx1">
                  <a:lumMod val="75000"/>
                  <a:lumOff val="25000"/>
                </a:schemeClr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Hiromitsu</a:t>
            </a:r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 </a:t>
            </a:r>
            <a:r>
              <a:rPr lang="en-GB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Nakauchi</a:t>
            </a:r>
            <a:r>
              <a:rPr lang="en-GB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</a:t>
            </a:r>
            <a:r>
              <a:rPr lang="en-GB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USA</a:t>
            </a:r>
            <a:br>
              <a:rPr lang="en-GB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</a:br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Laura </a:t>
            </a:r>
            <a:r>
              <a:rPr lang="en-GB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Niklason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</a:t>
            </a: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USA</a:t>
            </a:r>
            <a:endParaRPr lang="en-GB" sz="1200" b="1" dirty="0">
              <a:solidFill>
                <a:schemeClr val="tx1">
                  <a:lumMod val="75000"/>
                  <a:lumOff val="25000"/>
                </a:schemeClr>
              </a:solidFill>
              <a:latin typeface="Helvetica Light"/>
              <a:cs typeface="Helvetica" panose="020B0604020202020204" pitchFamily="34" charset="0"/>
            </a:endParaRPr>
          </a:p>
          <a:p>
            <a:endParaRPr lang="en-GB" sz="1200" b="1" dirty="0">
              <a:solidFill>
                <a:schemeClr val="tx1">
                  <a:lumMod val="75000"/>
                  <a:lumOff val="25000"/>
                </a:schemeClr>
              </a:solidFill>
              <a:latin typeface="Helvetica Light"/>
              <a:cs typeface="Helvetic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10974" y="3505121"/>
            <a:ext cx="20730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Milica</a:t>
            </a:r>
            <a:r>
              <a:rPr lang="en-GB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 </a:t>
            </a:r>
            <a:r>
              <a:rPr lang="en-GB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Radisic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</a:t>
            </a: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Canada</a:t>
            </a:r>
          </a:p>
          <a:p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Jeremy Rich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</a:t>
            </a: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USA</a:t>
            </a:r>
            <a:endParaRPr lang="en-GB" sz="1200" b="1" dirty="0">
              <a:solidFill>
                <a:schemeClr val="tx1">
                  <a:lumMod val="75000"/>
                  <a:lumOff val="25000"/>
                </a:schemeClr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Toshiro Sato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</a:t>
            </a: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Japan</a:t>
            </a:r>
          </a:p>
          <a:p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Barbara </a:t>
            </a:r>
            <a:r>
              <a:rPr lang="en-GB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Treutlein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</a:t>
            </a: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Germany</a:t>
            </a:r>
          </a:p>
          <a:p>
            <a:r>
              <a:rPr lang="en-GB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Gordana</a:t>
            </a:r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 </a:t>
            </a:r>
            <a:r>
              <a:rPr lang="en-GB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Vunjak-Novakovic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</a:t>
            </a: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USA</a:t>
            </a:r>
            <a:endParaRPr lang="en-GB" sz="1200" b="1" dirty="0">
              <a:solidFill>
                <a:schemeClr val="tx1">
                  <a:lumMod val="75000"/>
                  <a:lumOff val="25000"/>
                </a:schemeClr>
              </a:solidFill>
              <a:latin typeface="Helvetica Light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97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99</Words>
  <Application>Microsoft Office PowerPoint</Application>
  <PresentationFormat>On-screen Show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Helvetica</vt:lpstr>
      <vt:lpstr>Helvetica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</dc:creator>
  <cp:lastModifiedBy>Lucy Collister</cp:lastModifiedBy>
  <cp:revision>31</cp:revision>
  <dcterms:created xsi:type="dcterms:W3CDTF">2014-01-17T12:04:21Z</dcterms:created>
  <dcterms:modified xsi:type="dcterms:W3CDTF">2019-05-14T12:22:23Z</dcterms:modified>
</cp:coreProperties>
</file>