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D"/>
    <a:srgbClr val="0987A4"/>
    <a:srgbClr val="005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17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900D4-B2FB-4DA7-A47D-79DC47A8434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538F3-F2C3-4DC6-85B3-9C495E3BF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64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538F3-F2C3-4DC6-85B3-9C495E3BF94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320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4" b="44297"/>
          <a:stretch/>
        </p:blipFill>
        <p:spPr bwMode="auto">
          <a:xfrm>
            <a:off x="0" y="1440000"/>
            <a:ext cx="9144000" cy="23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-3721" y="1326470"/>
            <a:ext cx="9144000" cy="192314"/>
          </a:xfrm>
          <a:prstGeom prst="rect">
            <a:avLst/>
          </a:prstGeom>
          <a:solidFill>
            <a:srgbClr val="007DBD"/>
          </a:solidFill>
          <a:ln w="0">
            <a:solidFill>
              <a:srgbClr val="007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aseline="-25000" dirty="0">
              <a:solidFill>
                <a:srgbClr val="007DBD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50241" y="337235"/>
            <a:ext cx="438394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DBD"/>
                </a:solidFill>
                <a:latin typeface="Helvetica" pitchFamily="34" charset="0"/>
              </a:rPr>
              <a:t>Translational </a:t>
            </a:r>
            <a:r>
              <a:rPr lang="en-GB" sz="2000" b="1" dirty="0" err="1">
                <a:solidFill>
                  <a:srgbClr val="007DBD"/>
                </a:solidFill>
                <a:latin typeface="Helvetica" pitchFamily="34" charset="0"/>
              </a:rPr>
              <a:t>Immunometabolism</a:t>
            </a:r>
            <a:br>
              <a:rPr lang="en-GB" sz="2800" b="1" dirty="0">
                <a:solidFill>
                  <a:srgbClr val="007DBD"/>
                </a:solidFill>
                <a:latin typeface="Helvetica" pitchFamily="34" charset="0"/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00B0500000000000000" pitchFamily="2" charset="0"/>
              </a:rPr>
              <a:t> June 26–28, 2022 </a:t>
            </a:r>
            <a:r>
              <a:rPr lang="de-DE" sz="1400" dirty="0">
                <a:solidFill>
                  <a:srgbClr val="007DBD"/>
                </a:solidFill>
                <a:latin typeface="Helvetica" panose="000B0500000000000000" pitchFamily="2" charset="0"/>
              </a:rPr>
              <a:t>— Basel, Switzerland</a:t>
            </a:r>
            <a:endParaRPr lang="en-GB" sz="1400" dirty="0">
              <a:solidFill>
                <a:srgbClr val="007DBD"/>
              </a:solidFill>
              <a:latin typeface="Helvetica" panose="000B05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78645" y="4034232"/>
            <a:ext cx="22433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007DBD"/>
                </a:solidFill>
                <a:latin typeface="Helvetica" pitchFamily="34" charset="0"/>
                <a:cs typeface="Helvetica" panose="020B0604020202020204" pitchFamily="34" charset="0"/>
              </a:rPr>
              <a:t>Keynote Speakers</a:t>
            </a:r>
          </a:p>
          <a:p>
            <a:r>
              <a:rPr lang="it-IT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Yasmine Belkaid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USA</a:t>
            </a:r>
          </a:p>
          <a:p>
            <a:endParaRPr lang="it-IT" sz="11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335611" y="226576"/>
            <a:ext cx="0" cy="792819"/>
          </a:xfrm>
          <a:prstGeom prst="line">
            <a:avLst/>
          </a:prstGeom>
          <a:ln w="19050">
            <a:solidFill>
              <a:srgbClr val="007D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0" y="3732259"/>
            <a:ext cx="9144000" cy="192314"/>
          </a:xfrm>
          <a:prstGeom prst="rect">
            <a:avLst/>
          </a:prstGeom>
          <a:solidFill>
            <a:srgbClr val="007DBD"/>
          </a:solidFill>
          <a:ln w="0">
            <a:solidFill>
              <a:srgbClr val="007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568279" y="4203509"/>
            <a:ext cx="1966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Charles Dinarello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USA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78645" y="4540136"/>
            <a:ext cx="338861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rgbClr val="007DBD"/>
                </a:solidFill>
                <a:latin typeface="Helvetica" pitchFamily="34" charset="0"/>
                <a:cs typeface="Helvetica" panose="020B0604020202020204" pitchFamily="34" charset="0"/>
              </a:rPr>
              <a:t>Speakers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Antonio Abate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</a:t>
            </a: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105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Hongbo</a:t>
            </a: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Chi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</a:t>
            </a: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105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Ana </a:t>
            </a:r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Domingos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UK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Marc Donath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Switzerland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Mark </a:t>
            </a:r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Febbraio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Australia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68279" y="4504217"/>
            <a:ext cx="33886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50" b="1" dirty="0">
              <a:solidFill>
                <a:srgbClr val="005C90"/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Roberto </a:t>
            </a:r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Giacomelli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Italy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Michael Hall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Switzerland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Christoph Hess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Switzerland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Rusty Jones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</a:t>
            </a: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Sue </a:t>
            </a:r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Kaech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USA</a:t>
            </a:r>
            <a:b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</a:b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Claudia Kemper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</a:t>
            </a: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105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endParaRPr lang="en-GB" sz="105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</p:txBody>
      </p:sp>
      <p:pic>
        <p:nvPicPr>
          <p:cNvPr id="1027" name="Picture 3" descr="T:\symposia\2021 new logo\Cell_Symposia_AllLogos\Cell_Symposia_Logo_Stacked\Cell_Symposia_Stacked_BlueRG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14" y="267038"/>
            <a:ext cx="993707" cy="75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468" y="631570"/>
            <a:ext cx="1068083" cy="341964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209092"/>
              </p:ext>
            </p:extLst>
          </p:nvPr>
        </p:nvGraphicFramePr>
        <p:xfrm>
          <a:off x="1860468" y="301587"/>
          <a:ext cx="1309040" cy="233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7" imgW="2349000" imgH="419040" progId="">
                  <p:embed/>
                </p:oleObj>
              </mc:Choice>
              <mc:Fallback>
                <p:oleObj r:id="rId7" imgW="2349000" imgH="4190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60468" y="301587"/>
                        <a:ext cx="1309040" cy="233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67400F0-69B5-43B8-9276-3478F1714FE8}"/>
              </a:ext>
            </a:extLst>
          </p:cNvPr>
          <p:cNvSpPr txBox="1"/>
          <p:nvPr/>
        </p:nvSpPr>
        <p:spPr>
          <a:xfrm>
            <a:off x="6855107" y="4644802"/>
            <a:ext cx="457778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Leeat</a:t>
            </a: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Keren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Israel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Lydia Lynch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</a:t>
            </a: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105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Claudia Mauri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UK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Luke O'Neill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Ireland</a:t>
            </a: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Matthew Spitzer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</a:t>
            </a:r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 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USA</a:t>
            </a:r>
            <a:endParaRPr lang="en-GB" sz="105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34" charset="0"/>
              <a:cs typeface="Helvetica" panose="020B0604020202020204" pitchFamily="34" charset="0"/>
            </a:endParaRPr>
          </a:p>
          <a:p>
            <a:r>
              <a:rPr lang="en-GB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Matthias </a:t>
            </a:r>
            <a:r>
              <a:rPr lang="en-GB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Tschöp</a:t>
            </a:r>
            <a:r>
              <a:rPr lang="en-GB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cs typeface="Helvetica" panose="020B0604020202020204" pitchFamily="34" charset="0"/>
              </a:rPr>
              <a:t>, Germany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5EDE3C-44C5-4B66-A7B2-CF6FC0E1D5DF}"/>
              </a:ext>
            </a:extLst>
          </p:cNvPr>
          <p:cNvSpPr/>
          <p:nvPr/>
        </p:nvSpPr>
        <p:spPr>
          <a:xfrm>
            <a:off x="0" y="6473371"/>
            <a:ext cx="9144000" cy="3846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To submit your abstract and to register visit: cell.com/symposia</a:t>
            </a:r>
            <a:endParaRPr lang="en-GB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BEC6FF-F973-41AB-8360-35D6991CB5F1}"/>
              </a:ext>
            </a:extLst>
          </p:cNvPr>
          <p:cNvSpPr txBox="1"/>
          <p:nvPr/>
        </p:nvSpPr>
        <p:spPr>
          <a:xfrm>
            <a:off x="1978645" y="5676982"/>
            <a:ext cx="338861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rgbClr val="007DB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Organizers</a:t>
            </a:r>
          </a:p>
          <a:p>
            <a:pPr algn="l" fontAlgn="base"/>
            <a:r>
              <a:rPr lang="en-GB" sz="105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Marc Donath</a:t>
            </a:r>
            <a:r>
              <a:rPr lang="en-GB" sz="105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 </a:t>
            </a:r>
            <a:r>
              <a:rPr lang="en-GB" sz="105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University Hospital Basel, Switzerland</a:t>
            </a:r>
            <a:br>
              <a:rPr lang="en-GB" sz="105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105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Christoph Hess</a:t>
            </a:r>
            <a:r>
              <a:rPr lang="en-GB" sz="105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 </a:t>
            </a:r>
            <a:r>
              <a:rPr lang="en-GB" sz="105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University of Cambridge, UK and University of Basel, Switzerland</a:t>
            </a:r>
            <a:br>
              <a:rPr lang="en-GB" sz="1050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</a:br>
            <a:endParaRPr lang="en-GB" sz="1050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8F2E15-574E-40C6-82A4-6683AEEF1659}"/>
              </a:ext>
            </a:extLst>
          </p:cNvPr>
          <p:cNvSpPr txBox="1"/>
          <p:nvPr/>
        </p:nvSpPr>
        <p:spPr>
          <a:xfrm>
            <a:off x="5253398" y="5654975"/>
            <a:ext cx="389060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br>
              <a:rPr lang="en-GB" sz="105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1050" b="1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Nikla</a:t>
            </a:r>
            <a:r>
              <a:rPr lang="en-GB" sz="105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 Emambokus</a:t>
            </a:r>
            <a:r>
              <a:rPr lang="en-GB" sz="105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, Executive Editor &amp; Editor-in-Chief, </a:t>
            </a:r>
            <a:r>
              <a:rPr lang="en-GB" sz="105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Med</a:t>
            </a:r>
            <a:br>
              <a:rPr lang="en-GB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GB" sz="105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Randy Levinson</a:t>
            </a:r>
            <a:r>
              <a:rPr lang="en-GB" sz="105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, Deputy Editor, </a:t>
            </a:r>
            <a:r>
              <a:rPr lang="en-GB" sz="105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Cell Metabolism</a:t>
            </a:r>
            <a:br>
              <a:rPr lang="en-GB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GB" sz="105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Fabiola Rivas</a:t>
            </a:r>
            <a:r>
              <a:rPr lang="en-GB" sz="105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, Deputy Editor, </a:t>
            </a:r>
            <a:r>
              <a:rPr lang="en-GB" sz="105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Immunity</a:t>
            </a:r>
            <a:br>
              <a:rPr lang="en-GB" sz="1050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</a:br>
            <a:endParaRPr lang="en-GB" sz="1050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F2E95E-3AAA-4B12-8150-ED5279B7F477}"/>
              </a:ext>
            </a:extLst>
          </p:cNvPr>
          <p:cNvSpPr/>
          <p:nvPr/>
        </p:nvSpPr>
        <p:spPr>
          <a:xfrm>
            <a:off x="-3721" y="6466969"/>
            <a:ext cx="9144000" cy="384629"/>
          </a:xfrm>
          <a:prstGeom prst="rect">
            <a:avLst/>
          </a:prstGeom>
          <a:solidFill>
            <a:srgbClr val="007DBD"/>
          </a:solidFill>
          <a:ln w="0">
            <a:solidFill>
              <a:srgbClr val="007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To submit your abstract and to register visit: cell.com/symposia</a:t>
            </a:r>
            <a:endParaRPr lang="en-GB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FF12FB-E75F-4CFD-8087-4C93C510E92F}"/>
              </a:ext>
            </a:extLst>
          </p:cNvPr>
          <p:cNvSpPr/>
          <p:nvPr/>
        </p:nvSpPr>
        <p:spPr>
          <a:xfrm>
            <a:off x="335521" y="4039173"/>
            <a:ext cx="1469985" cy="1378827"/>
          </a:xfrm>
          <a:prstGeom prst="rect">
            <a:avLst/>
          </a:prstGeom>
          <a:solidFill>
            <a:srgbClr val="007DBD"/>
          </a:solidFill>
          <a:ln w="0">
            <a:solidFill>
              <a:srgbClr val="007D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Join us in Basel </a:t>
            </a:r>
          </a:p>
          <a:p>
            <a:pPr algn="ctr"/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in June!</a:t>
            </a:r>
            <a:endParaRPr lang="en-GB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181</Words>
  <Application>Microsoft Office PowerPoint</Application>
  <PresentationFormat>On-screen Show (4:3)</PresentationFormat>
  <Paragraphs>30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collisterhome@gmail.com</cp:lastModifiedBy>
  <cp:revision>43</cp:revision>
  <dcterms:created xsi:type="dcterms:W3CDTF">2014-01-17T12:04:21Z</dcterms:created>
  <dcterms:modified xsi:type="dcterms:W3CDTF">2022-01-24T14:11:37Z</dcterms:modified>
</cp:coreProperties>
</file>