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90"/>
    <a:srgbClr val="098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6" y="-15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7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8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1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6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9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7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80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1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0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1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B5874-DA7F-4A71-84F5-983ED50717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4D85-DC9A-499C-BA7C-D4809FFE7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61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4" b="39965"/>
          <a:stretch/>
        </p:blipFill>
        <p:spPr bwMode="auto">
          <a:xfrm>
            <a:off x="-7253" y="1411425"/>
            <a:ext cx="9151254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73371"/>
            <a:ext cx="9144000" cy="384629"/>
          </a:xfrm>
          <a:prstGeom prst="rect">
            <a:avLst/>
          </a:prstGeom>
          <a:solidFill>
            <a:srgbClr val="005C9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643" y="6525626"/>
            <a:ext cx="593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Helvetica" pitchFamily="34" charset="0"/>
              </a:rPr>
              <a:t>To submit your abstract and to register visit: </a:t>
            </a:r>
            <a:r>
              <a:rPr lang="en-GB" sz="1200" b="1" dirty="0">
                <a:solidFill>
                  <a:schemeClr val="bg1"/>
                </a:solidFill>
                <a:latin typeface="Helvetica" pitchFamily="34" charset="0"/>
              </a:rPr>
              <a:t>c</a:t>
            </a:r>
            <a:r>
              <a:rPr lang="en-GB" sz="1200" b="1" dirty="0" smtClean="0">
                <a:solidFill>
                  <a:schemeClr val="bg1"/>
                </a:solidFill>
                <a:latin typeface="Helvetica" pitchFamily="34" charset="0"/>
              </a:rPr>
              <a:t>ell.com/symposia</a:t>
            </a:r>
            <a:endParaRPr lang="en-GB" sz="12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14165"/>
            <a:ext cx="9144000" cy="192314"/>
          </a:xfrm>
          <a:prstGeom prst="rect">
            <a:avLst/>
          </a:prstGeom>
          <a:solidFill>
            <a:srgbClr val="005C9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1232356"/>
            <a:ext cx="9144000" cy="192314"/>
          </a:xfrm>
          <a:prstGeom prst="rect">
            <a:avLst/>
          </a:prstGeom>
          <a:solidFill>
            <a:srgbClr val="005C90"/>
          </a:solidFill>
          <a:ln w="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00956" y="3943350"/>
            <a:ext cx="1627870" cy="866775"/>
          </a:xfrm>
          <a:prstGeom prst="rect">
            <a:avLst/>
          </a:prstGeom>
          <a:solidFill>
            <a:srgbClr val="005C9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0956" y="3019875"/>
            <a:ext cx="1627870" cy="872044"/>
          </a:xfrm>
          <a:prstGeom prst="rect">
            <a:avLst/>
          </a:prstGeom>
          <a:solidFill>
            <a:srgbClr val="0987A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0956" y="3062610"/>
            <a:ext cx="16278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Helvetica Light" pitchFamily="34" charset="0"/>
              </a:rPr>
              <a:t>Abstract Submission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Helvetica Light" pitchFamily="34" charset="0"/>
              </a:rPr>
              <a:t>Deadline:</a:t>
            </a:r>
          </a:p>
          <a:p>
            <a:endParaRPr lang="en-GB" sz="400" dirty="0">
              <a:solidFill>
                <a:schemeClr val="bg1"/>
              </a:solidFill>
              <a:latin typeface="Helvetica Light" pitchFamily="34" charset="0"/>
            </a:endParaRPr>
          </a:p>
          <a:p>
            <a:r>
              <a:rPr lang="en-GB" sz="1500" dirty="0" smtClean="0">
                <a:solidFill>
                  <a:schemeClr val="bg1"/>
                </a:solidFill>
                <a:latin typeface="Helvetica Light" pitchFamily="34" charset="0"/>
              </a:rPr>
              <a:t>August 23, </a:t>
            </a:r>
            <a:r>
              <a:rPr lang="en-GB" sz="1500" dirty="0" smtClean="0">
                <a:solidFill>
                  <a:schemeClr val="bg1"/>
                </a:solidFill>
                <a:latin typeface="Helvetica Light" pitchFamily="34" charset="0"/>
              </a:rPr>
              <a:t>2019</a:t>
            </a:r>
            <a:endParaRPr lang="en-GB" sz="1500" dirty="0">
              <a:solidFill>
                <a:schemeClr val="bg1"/>
              </a:solidFill>
              <a:latin typeface="Helvetica 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956" y="4017671"/>
            <a:ext cx="17135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Helvetica Light" pitchFamily="34" charset="0"/>
              </a:rPr>
              <a:t>Early Registration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Helvetica Light" pitchFamily="34" charset="0"/>
              </a:rPr>
              <a:t>Deadline:</a:t>
            </a:r>
          </a:p>
          <a:p>
            <a:endParaRPr lang="en-GB" sz="400" dirty="0">
              <a:solidFill>
                <a:schemeClr val="bg1"/>
              </a:solidFill>
              <a:latin typeface="Helvetica Light" pitchFamily="34" charset="0"/>
            </a:endParaRPr>
          </a:p>
          <a:p>
            <a:r>
              <a:rPr lang="en-GB" sz="1500" dirty="0" smtClean="0">
                <a:solidFill>
                  <a:schemeClr val="bg1"/>
                </a:solidFill>
                <a:latin typeface="Helvetica Light" pitchFamily="34" charset="0"/>
              </a:rPr>
              <a:t>October 11, </a:t>
            </a:r>
            <a:r>
              <a:rPr lang="en-GB" sz="1500" dirty="0" smtClean="0">
                <a:solidFill>
                  <a:schemeClr val="bg1"/>
                </a:solidFill>
                <a:latin typeface="Helvetica Light" pitchFamily="34" charset="0"/>
              </a:rPr>
              <a:t>2019</a:t>
            </a:r>
            <a:endParaRPr lang="en-GB" sz="1500" dirty="0">
              <a:solidFill>
                <a:schemeClr val="bg1"/>
              </a:solidFill>
              <a:latin typeface="Helvetica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2442" y="290020"/>
            <a:ext cx="5396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5C90"/>
                </a:solidFill>
                <a:latin typeface="Helvetica" pitchFamily="34" charset="0"/>
              </a:rPr>
              <a:t>Hallmarks </a:t>
            </a:r>
            <a:r>
              <a:rPr lang="en-GB" sz="2800" b="1" dirty="0">
                <a:solidFill>
                  <a:srgbClr val="005C90"/>
                </a:solidFill>
                <a:latin typeface="Helvetica" pitchFamily="34" charset="0"/>
              </a:rPr>
              <a:t>of </a:t>
            </a:r>
            <a:r>
              <a:rPr lang="en-GB" sz="2800" b="1" dirty="0" smtClean="0">
                <a:solidFill>
                  <a:srgbClr val="005C90"/>
                </a:solidFill>
                <a:latin typeface="Helvetica" pitchFamily="34" charset="0"/>
              </a:rPr>
              <a:t>Cancer</a:t>
            </a:r>
            <a:br>
              <a:rPr lang="en-GB" sz="2800" b="1" dirty="0" smtClean="0">
                <a:solidFill>
                  <a:srgbClr val="005C90"/>
                </a:solidFill>
                <a:latin typeface="Helvetica" pitchFamily="34" charset="0"/>
              </a:rPr>
            </a:b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itchFamily="34" charset="0"/>
              </a:rPr>
              <a:t>November 17–19, 2019 </a:t>
            </a:r>
            <a:r>
              <a:rPr lang="en-GB" sz="1400" dirty="0" smtClean="0">
                <a:solidFill>
                  <a:srgbClr val="005C90"/>
                </a:solidFill>
                <a:latin typeface="Helvetica Light" pitchFamily="34" charset="0"/>
              </a:rPr>
              <a:t>— </a:t>
            </a:r>
            <a:r>
              <a:rPr lang="en-GB" sz="1400" dirty="0">
                <a:solidFill>
                  <a:srgbClr val="005C90"/>
                </a:solidFill>
                <a:latin typeface="Helvetica Light" pitchFamily="34" charset="0"/>
              </a:rPr>
              <a:t>Seattle, WA, USA</a:t>
            </a:r>
            <a:endParaRPr lang="en-GB" sz="1400" dirty="0" smtClean="0">
              <a:solidFill>
                <a:srgbClr val="005C90"/>
              </a:solidFill>
              <a:latin typeface="Helvetica Light" pitchFamily="34" charset="0"/>
            </a:endParaRPr>
          </a:p>
        </p:txBody>
      </p:sp>
      <p:pic>
        <p:nvPicPr>
          <p:cNvPr id="1026" name="Picture 2" descr="X:\elsevier\cell press\Powerpoint Slides\symposia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8"/>
          <a:stretch/>
        </p:blipFill>
        <p:spPr bwMode="auto">
          <a:xfrm>
            <a:off x="412296" y="82554"/>
            <a:ext cx="1116000" cy="11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0" y="1430111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-7254" y="270464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14550" y="2972250"/>
            <a:ext cx="6886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Helvetica Light"/>
                <a:cs typeface="Helvetica" panose="020B0604020202020204" pitchFamily="34" charset="0"/>
              </a:rPr>
              <a:t>Join us in Seattle for Hallmarks of Cancer, a Cell Symposium convening world leaders at the forefront of contemporary cancer research and oncology. The symposium will bridge multidisciplinary basic </a:t>
            </a:r>
            <a:r>
              <a:rPr lang="en-GB" sz="1100" dirty="0" smtClean="0">
                <a:latin typeface="Helvetica Light"/>
                <a:cs typeface="Helvetica" panose="020B0604020202020204" pitchFamily="34" charset="0"/>
              </a:rPr>
              <a:t>research</a:t>
            </a:r>
            <a:r>
              <a:rPr lang="en-GB" sz="1100" dirty="0">
                <a:latin typeface="Helvetica Light"/>
                <a:cs typeface="Helvetica" panose="020B0604020202020204" pitchFamily="34" charset="0"/>
              </a:rPr>
              <a:t>, translational, and clinical perspectives to advance our understanding of key aspects of cancer biology and how to accelerate the translation of current knowledge into the development of more effective therapies.</a:t>
            </a:r>
            <a:endParaRPr lang="en-GB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3124" y="4437485"/>
            <a:ext cx="22692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Eduard </a:t>
            </a:r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Batlle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Spain</a:t>
            </a: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Thomas </a:t>
            </a:r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Brabletz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Germany</a:t>
            </a: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Kevin Brindle,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UK</a:t>
            </a: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Howard Chang,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Karin de </a:t>
            </a:r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Visser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The Netherlands</a:t>
            </a:r>
          </a:p>
          <a:p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Ayelet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 </a:t>
            </a:r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Erez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Israel</a:t>
            </a:r>
            <a:endParaRPr lang="en-GB" sz="105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81499" y="4437485"/>
            <a:ext cx="16859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Tom </a:t>
            </a:r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Gajewski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>
              <a:latin typeface="Helvetica Light"/>
              <a:cs typeface="Helvetica" panose="020B0604020202020204" pitchFamily="34" charset="0"/>
            </a:endParaRP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Cyrus </a:t>
            </a:r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Ghajar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>
              <a:latin typeface="Helvetica Light"/>
              <a:cs typeface="Helvetica" panose="020B0604020202020204" pitchFamily="34" charset="0"/>
            </a:endParaRP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Philip Greenberg,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>
              <a:latin typeface="Helvetica Light"/>
              <a:cs typeface="Helvetica" panose="020B0604020202020204" pitchFamily="34" charset="0"/>
            </a:endParaRP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David Hyman,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>
              <a:latin typeface="Helvetica Light"/>
              <a:cs typeface="Helvetica" panose="020B0604020202020204" pitchFamily="34" charset="0"/>
            </a:endParaRP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Charles </a:t>
            </a:r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Mullighan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>
              <a:latin typeface="Helvetica Light"/>
              <a:cs typeface="Helvetica" panose="020B0604020202020204" pitchFamily="34" charset="0"/>
            </a:endParaRPr>
          </a:p>
          <a:p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Kornelia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 </a:t>
            </a:r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Polyak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6153149" y="4437485"/>
            <a:ext cx="16859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Jeff </a:t>
            </a:r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Rathmell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>
              <a:latin typeface="Helvetica Light"/>
              <a:cs typeface="Helvetica" panose="020B0604020202020204" pitchFamily="34" charset="0"/>
            </a:endParaRP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Alice Shaw,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>
              <a:latin typeface="Helvetica Light"/>
              <a:cs typeface="Helvetica" panose="020B0604020202020204" pitchFamily="34" charset="0"/>
            </a:endParaRP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Celeste Simon,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>
              <a:latin typeface="Helvetica Light"/>
              <a:cs typeface="Helvetica" panose="020B0604020202020204" pitchFamily="34" charset="0"/>
            </a:endParaRP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Matthew Walter,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>
              <a:latin typeface="Helvetica Light"/>
              <a:cs typeface="Helvetica" panose="020B0604020202020204" pitchFamily="34" charset="0"/>
            </a:endParaRP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Zena </a:t>
            </a:r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Werb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>
              <a:latin typeface="Helvetica Light"/>
              <a:cs typeface="Helvetica" panose="020B0604020202020204" pitchFamily="34" charset="0"/>
            </a:endParaRPr>
          </a:p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Cathy Wu, </a:t>
            </a:r>
            <a:r>
              <a:rPr lang="en-GB" sz="1050" i="1" dirty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dirty="0"/>
          </a:p>
        </p:txBody>
      </p:sp>
      <p:sp>
        <p:nvSpPr>
          <p:cNvPr id="4" name="Rectangle 3"/>
          <p:cNvSpPr/>
          <p:nvPr/>
        </p:nvSpPr>
        <p:spPr>
          <a:xfrm>
            <a:off x="2124074" y="4253241"/>
            <a:ext cx="8130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solidFill>
                  <a:srgbClr val="005C90"/>
                </a:solidFill>
                <a:latin typeface="Helvetica" pitchFamily="34" charset="0"/>
                <a:cs typeface="Helvetica" panose="020B0604020202020204" pitchFamily="34" charset="0"/>
              </a:rPr>
              <a:t>Speakers</a:t>
            </a:r>
            <a:endParaRPr lang="en-GB" sz="1100" b="1" dirty="0">
              <a:solidFill>
                <a:srgbClr val="005C90"/>
              </a:solidFill>
              <a:latin typeface="Helvetica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24" y="5704310"/>
            <a:ext cx="6029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Philip Greenberg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Fred Hutchinson Cancer Research </a:t>
            </a:r>
            <a:r>
              <a:rPr lang="en-GB" sz="105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Center</a:t>
            </a:r>
            <a:r>
              <a:rPr lang="en-GB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, Seattle, WA, USA</a:t>
            </a:r>
          </a:p>
          <a:p>
            <a:r>
              <a:rPr lang="en-GB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Kornelia</a:t>
            </a:r>
            <a:r>
              <a:rPr lang="en-GB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 </a:t>
            </a:r>
            <a:r>
              <a:rPr lang="en-GB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Polyak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Dana-Farber Cancer Institute, Boston, MA, USA</a:t>
            </a:r>
          </a:p>
          <a:p>
            <a:r>
              <a:rPr lang="en-GB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Ana Batista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, Editor, </a:t>
            </a:r>
            <a:r>
              <a:rPr lang="en-GB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Trends in Cancer, Cell Press</a:t>
            </a:r>
          </a:p>
          <a:p>
            <a:r>
              <a:rPr lang="en-GB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Li-</a:t>
            </a:r>
            <a:r>
              <a:rPr lang="en-GB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Kuo</a:t>
            </a:r>
            <a:r>
              <a:rPr lang="en-GB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 Su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, Editor, </a:t>
            </a:r>
            <a:r>
              <a:rPr lang="en-GB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Cancer Cell, Cell Press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33599" y="5520066"/>
            <a:ext cx="9204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solidFill>
                  <a:srgbClr val="005C90"/>
                </a:solidFill>
                <a:latin typeface="Helvetica" pitchFamily="34" charset="0"/>
                <a:cs typeface="Helvetica" panose="020B0604020202020204" pitchFamily="34" charset="0"/>
              </a:rPr>
              <a:t>Organizers</a:t>
            </a:r>
            <a:endParaRPr lang="en-GB" sz="1100" b="1" dirty="0">
              <a:solidFill>
                <a:srgbClr val="005C90"/>
              </a:solidFill>
              <a:latin typeface="Helvetica" pitchFamily="34" charset="0"/>
              <a:cs typeface="Helvetica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703389" y="173355"/>
            <a:ext cx="0" cy="952500"/>
          </a:xfrm>
          <a:prstGeom prst="line">
            <a:avLst/>
          </a:prstGeom>
          <a:ln w="19050">
            <a:solidFill>
              <a:srgbClr val="005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14549" y="3989810"/>
            <a:ext cx="2269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Joan </a:t>
            </a:r>
            <a:r>
              <a:rPr lang="en-GB" sz="1050" dirty="0" err="1">
                <a:latin typeface="Helvetica Light"/>
                <a:cs typeface="Helvetica" panose="020B0604020202020204" pitchFamily="34" charset="0"/>
              </a:rPr>
              <a:t>Massagué</a:t>
            </a:r>
            <a:r>
              <a:rPr lang="en-GB" sz="1050" dirty="0">
                <a:latin typeface="Helvetica Light"/>
                <a:cs typeface="Helvetica" panose="020B0604020202020204" pitchFamily="34" charset="0"/>
              </a:rPr>
              <a:t>, </a:t>
            </a:r>
            <a:r>
              <a:rPr lang="en-GB" sz="1050" i="1" dirty="0" smtClean="0">
                <a:latin typeface="Helvetica Light"/>
                <a:cs typeface="Helvetica" panose="020B0604020202020204" pitchFamily="34" charset="0"/>
              </a:rPr>
              <a:t>USA</a:t>
            </a:r>
            <a:endParaRPr lang="en-GB" sz="105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62449" y="3989810"/>
            <a:ext cx="16859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Helvetica Light"/>
                <a:cs typeface="Helvetica" panose="020B0604020202020204" pitchFamily="34" charset="0"/>
              </a:rPr>
              <a:t>Caroline Robert, </a:t>
            </a:r>
            <a:r>
              <a:rPr lang="en-GB" sz="1050" i="1" dirty="0" smtClean="0">
                <a:latin typeface="Helvetica Light"/>
                <a:cs typeface="Helvetica" panose="020B0604020202020204" pitchFamily="34" charset="0"/>
              </a:rPr>
              <a:t>France</a:t>
            </a:r>
            <a:endParaRPr lang="en-GB" sz="1050" dirty="0"/>
          </a:p>
        </p:txBody>
      </p:sp>
      <p:sp>
        <p:nvSpPr>
          <p:cNvPr id="28" name="Rectangle 27"/>
          <p:cNvSpPr/>
          <p:nvPr/>
        </p:nvSpPr>
        <p:spPr>
          <a:xfrm>
            <a:off x="2114549" y="3805566"/>
            <a:ext cx="22977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solidFill>
                  <a:srgbClr val="005C90"/>
                </a:solidFill>
                <a:latin typeface="Helvetica" pitchFamily="34" charset="0"/>
                <a:cs typeface="Helvetica" panose="020B0604020202020204" pitchFamily="34" charset="0"/>
              </a:rPr>
              <a:t>Keynote Speakers</a:t>
            </a:r>
            <a:endParaRPr lang="en-GB" sz="1100" b="1" dirty="0">
              <a:solidFill>
                <a:srgbClr val="005C90"/>
              </a:solidFill>
              <a:latin typeface="Helvetica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227</Words>
  <Application>Microsoft Office PowerPoint</Application>
  <PresentationFormat>On-screen Show (4:3)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Helvetica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</dc:creator>
  <cp:lastModifiedBy>Lucy Collister</cp:lastModifiedBy>
  <cp:revision>27</cp:revision>
  <dcterms:created xsi:type="dcterms:W3CDTF">2014-01-17T12:04:21Z</dcterms:created>
  <dcterms:modified xsi:type="dcterms:W3CDTF">2019-02-25T11:24:43Z</dcterms:modified>
</cp:coreProperties>
</file>